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6" r:id="rId3"/>
    <p:sldId id="256" r:id="rId4"/>
    <p:sldId id="265" r:id="rId5"/>
    <p:sldId id="269" r:id="rId6"/>
    <p:sldId id="270" r:id="rId7"/>
    <p:sldId id="271" r:id="rId8"/>
    <p:sldId id="274" r:id="rId9"/>
    <p:sldId id="284" r:id="rId10"/>
    <p:sldId id="285" r:id="rId11"/>
    <p:sldId id="276" r:id="rId12"/>
    <p:sldId id="292" r:id="rId13"/>
    <p:sldId id="294" r:id="rId14"/>
    <p:sldId id="293" r:id="rId15"/>
    <p:sldId id="295" r:id="rId16"/>
    <p:sldId id="296" r:id="rId17"/>
    <p:sldId id="288" r:id="rId18"/>
    <p:sldId id="289" r:id="rId19"/>
    <p:sldId id="290" r:id="rId20"/>
    <p:sldId id="282" r:id="rId21"/>
    <p:sldId id="28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556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B050"/>
                </a:solidFill>
              </a:rPr>
              <a:t> </a:t>
            </a:r>
            <a:r>
              <a:rPr lang="ru-RU" sz="3600" dirty="0" smtClean="0">
                <a:solidFill>
                  <a:srgbClr val="00B050"/>
                </a:solidFill>
              </a:rPr>
              <a:t>  </a:t>
            </a:r>
            <a:r>
              <a:rPr lang="ru-RU" sz="4800" dirty="0" smtClean="0">
                <a:solidFill>
                  <a:srgbClr val="002060"/>
                </a:solidFill>
              </a:rPr>
              <a:t>Надо учиться не для того , чтобы быть ученым ,а только для того ,чтобы научиться жить лучше  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      Л.Н. Толстой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Изображение 1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57200"/>
            <a:ext cx="6096000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42910" y="357166"/>
            <a:ext cx="8001056" cy="428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285728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Спинной мозг в позвоночном канале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4" name="Picture 6" descr="http://im7-tub.yandex.net/i?id=57191646-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14554"/>
            <a:ext cx="3214710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428604"/>
            <a:ext cx="72866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Грудная клетка</a:t>
            </a:r>
            <a:endParaRPr lang="ru-RU" sz="6000" b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>
            <a:off x="3643306" y="278605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2571736" y="3643314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3571868" y="4500570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00694" y="2500306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Ребро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0694" y="335756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Грудина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0694" y="4214818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Хрящ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i="1" dirty="0">
                <a:solidFill>
                  <a:srgbClr val="000000"/>
                </a:solidFill>
              </a:rPr>
              <a:t>БИОНИКА - ТЕХНИКА ЖИВЫХ ОРГАНИЗМОВ </a:t>
            </a:r>
            <a:r>
              <a:rPr lang="ru-RU" sz="4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3660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		</a:t>
            </a:r>
            <a:r>
              <a:rPr lang="ru-RU" sz="2800" dirty="0" smtClean="0">
                <a:solidFill>
                  <a:srgbClr val="000000"/>
                </a:solidFill>
              </a:rPr>
              <a:t>На сегодняшний день человек достиг многого, но не смог достичь совершенства, которое создала природа.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000000"/>
                </a:solidFill>
              </a:rPr>
              <a:t>Многие  инженерные модели были построены по образцу природных объектов.</a:t>
            </a:r>
          </a:p>
        </p:txBody>
      </p:sp>
      <p:pic>
        <p:nvPicPr>
          <p:cNvPr id="7172" name="Picture 10" descr="парящая пт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24400"/>
            <a:ext cx="25146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1" descr="100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2057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8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318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0000"/>
                </a:solidFill>
              </a:rPr>
              <a:t>Хрустальный дворец</a:t>
            </a:r>
            <a:endParaRPr lang="ru-RU" sz="28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4876800"/>
            <a:ext cx="8229600" cy="171767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>
                <a:solidFill>
                  <a:srgbClr val="000000"/>
                </a:solidFill>
              </a:rPr>
              <a:t>Особенность строения костей используют инженеры при создании различных конструкций: например,  архитектор Джозеф Пакстон в строительстве своего Хрустального дворца.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143000"/>
            <a:ext cx="36004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здание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4489450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4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8509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0000"/>
                </a:solidFill>
              </a:rPr>
              <a:t>Кости человека обладают большой прочностью </a:t>
            </a:r>
            <a:endParaRPr lang="ru-RU" sz="3200" dirty="0">
              <a:solidFill>
                <a:srgbClr val="000000"/>
              </a:solidFill>
            </a:endParaRPr>
          </a:p>
        </p:txBody>
      </p:sp>
      <p:pic>
        <p:nvPicPr>
          <p:cNvPr id="92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24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1268413"/>
            <a:ext cx="3744912" cy="4248150"/>
          </a:xfrm>
          <a:noFill/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539750" y="5516563"/>
            <a:ext cx="81359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latin typeface="Arial" charset="0"/>
              </a:rPr>
              <a:t>     </a:t>
            </a:r>
            <a:r>
              <a:rPr lang="ru-RU" sz="2400" b="1">
                <a:solidFill>
                  <a:srgbClr val="000000"/>
                </a:solidFill>
                <a:latin typeface="Arial" charset="0"/>
              </a:rPr>
              <a:t>большая берцовая</a:t>
            </a:r>
            <a:r>
              <a:rPr lang="ru-RU" sz="2400">
                <a:solidFill>
                  <a:srgbClr val="000000"/>
                </a:solidFill>
                <a:latin typeface="Arial" charset="0"/>
              </a:rPr>
              <a:t> кость человека, в вертикальном положении,  может выдержать груз в 1500 кг. </a:t>
            </a:r>
          </a:p>
        </p:txBody>
      </p:sp>
    </p:spTree>
    <p:extLst>
      <p:ext uri="{BB962C8B-B14F-4D97-AF65-F5344CB8AC3E}">
        <p14:creationId xmlns:p14="http://schemas.microsoft.com/office/powerpoint/2010/main" val="8135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>
                <a:solidFill>
                  <a:srgbClr val="000000"/>
                </a:solidFill>
              </a:rPr>
              <a:t>Эйфелева башня и берцовая кость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810000" y="1371600"/>
            <a:ext cx="44958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solidFill>
                  <a:srgbClr val="000000"/>
                </a:solidFill>
                <a:latin typeface="Franklin Gothic Book" pitchFamily="34" charset="0"/>
              </a:rPr>
              <a:t>Конструкция Эйфелевой башни в точности повторяет строение большой берцовой кости, легко выдерживающей тяжесть человеческого тела. Совпадают даже углы между несущими поверхностями</a:t>
            </a:r>
            <a:r>
              <a:rPr lang="ru-RU" sz="2000" smtClean="0">
                <a:solidFill>
                  <a:srgbClr val="000000"/>
                </a:solidFill>
                <a:latin typeface="Franklin Gothic Book" pitchFamily="34" charset="0"/>
              </a:rPr>
              <a:t>.</a:t>
            </a:r>
          </a:p>
        </p:txBody>
      </p:sp>
      <p:pic>
        <p:nvPicPr>
          <p:cNvPr id="11268" name="Picture 5" descr="13"/>
          <p:cNvPicPr>
            <a:picLocks noChangeAspect="1" noChangeArrowheads="1"/>
          </p:cNvPicPr>
          <p:nvPr/>
        </p:nvPicPr>
        <p:blipFill>
          <a:blip r:embed="rId2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14900"/>
            <a:ext cx="23082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ИЭС_ Эйфелева башня ночью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28194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782114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Различные типы суставов и подшипников</a:t>
            </a:r>
            <a:endParaRPr lang="ru-RU" i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2291" name="Picture 2" descr="C:\Documents and Settings\Миша\Мои документы\Мои рисунки\Изображение\Изображение 0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3" t="34392" r="17047" b="46532"/>
          <a:stretch>
            <a:fillRect/>
          </a:stretch>
        </p:blipFill>
        <p:spPr>
          <a:xfrm>
            <a:off x="304800" y="1752600"/>
            <a:ext cx="8001000" cy="2133600"/>
          </a:xfrm>
          <a:noFill/>
        </p:spPr>
      </p:pic>
      <p:pic>
        <p:nvPicPr>
          <p:cNvPr id="12292" name="Picture 2" descr="C:\Documents and Settings\Миша\Мои документы\Мои рисунки\Изображение\Изображение 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4" t="70740" r="15997" b="15388"/>
          <a:stretch>
            <a:fillRect/>
          </a:stretch>
        </p:blipFill>
        <p:spPr bwMode="auto">
          <a:xfrm>
            <a:off x="304800" y="4267200"/>
            <a:ext cx="807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7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8392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bg2"/>
                </a:solidFill>
              </a:rPr>
              <a:t>К грудине прикрепляется 12 пар ребер.</a:t>
            </a:r>
          </a:p>
          <a:p>
            <a:r>
              <a:rPr lang="ru-RU" sz="2400" dirty="0" smtClean="0">
                <a:solidFill>
                  <a:schemeClr val="bg2"/>
                </a:solidFill>
              </a:rPr>
              <a:t>2)   При длительном стоянии вследствие давления массы тела на хрящевые диски позвоночника длина его уменьшается</a:t>
            </a:r>
          </a:p>
          <a:p>
            <a:pPr marL="342900" indent="-342900">
              <a:buAutoNum type="arabicParenR" startAt="3"/>
            </a:pPr>
            <a:r>
              <a:rPr lang="ru-RU" sz="2400" dirty="0" smtClean="0">
                <a:solidFill>
                  <a:schemeClr val="bg2"/>
                </a:solidFill>
              </a:rPr>
              <a:t>Шейный отдел состоит из 8 позвонков</a:t>
            </a:r>
          </a:p>
          <a:p>
            <a:pPr marL="342900" indent="-342900">
              <a:buAutoNum type="arabicParenR" startAt="3"/>
            </a:pPr>
            <a:r>
              <a:rPr lang="ru-RU" sz="2400" dirty="0" smtClean="0">
                <a:solidFill>
                  <a:schemeClr val="bg2"/>
                </a:solidFill>
              </a:rPr>
              <a:t> Череп , грудная клетка служат вместилищем и защитой жизненно важных органов-мозга ,легких , сердца</a:t>
            </a:r>
          </a:p>
          <a:p>
            <a:pPr marL="342900" indent="-342900">
              <a:buAutoNum type="arabicParenR" startAt="3"/>
            </a:pP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smtClean="0">
                <a:solidFill>
                  <a:schemeClr val="bg2"/>
                </a:solidFill>
              </a:rPr>
              <a:t>Мозговой отдел черепа имеет парные височные и затылочные кости</a:t>
            </a:r>
          </a:p>
          <a:p>
            <a:pPr marL="342900" indent="-342900">
              <a:buAutoNum type="arabicParenR" startAt="3"/>
            </a:pP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smtClean="0">
                <a:solidFill>
                  <a:schemeClr val="bg2"/>
                </a:solidFill>
              </a:rPr>
              <a:t>Мозговой отдел черепа преобладает над лицевым</a:t>
            </a:r>
          </a:p>
          <a:p>
            <a:pPr marL="342900" indent="-342900">
              <a:buAutoNum type="arabicParenR" startAt="3"/>
            </a:pP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smtClean="0">
                <a:solidFill>
                  <a:schemeClr val="bg2"/>
                </a:solidFill>
              </a:rPr>
              <a:t>Поясничный позвонок более массивный по сравнению с грудным</a:t>
            </a:r>
          </a:p>
          <a:p>
            <a:pPr marL="342900" indent="-342900">
              <a:buAutoNum type="arabicParenR" startAt="3"/>
            </a:pPr>
            <a:r>
              <a:rPr lang="ru-RU" sz="2400" dirty="0" smtClean="0">
                <a:solidFill>
                  <a:schemeClr val="bg2"/>
                </a:solidFill>
              </a:rPr>
              <a:t> Самая маленькая косточка в скелете-стремечко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730" y="1133654"/>
            <a:ext cx="88392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bg2"/>
                </a:solidFill>
              </a:rPr>
              <a:t>К грудине прикрепляется 12 пар ребер.</a:t>
            </a:r>
          </a:p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)  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</a:rPr>
              <a:t>При длительном стоянии вследствие давления массы тела на хрящевые диски позвоночника длина его уменьшается</a:t>
            </a:r>
          </a:p>
          <a:p>
            <a:pPr marL="342900" indent="-342900">
              <a:buAutoNum type="arabicParenR" startAt="3"/>
            </a:pPr>
            <a:r>
              <a:rPr lang="ru-RU" sz="2400" dirty="0" smtClean="0">
                <a:solidFill>
                  <a:schemeClr val="bg2"/>
                </a:solidFill>
              </a:rPr>
              <a:t>Шейный отдел состоит из 8 позвонков</a:t>
            </a:r>
          </a:p>
          <a:p>
            <a:pPr marL="342900" indent="-342900">
              <a:buAutoNum type="arabicParenR" startAt="3"/>
            </a:pP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</a:rPr>
              <a:t>Череп , грудная клетка служат вместилищем и защитой жизненно важных органов-мозга ,легких , сердца</a:t>
            </a:r>
          </a:p>
          <a:p>
            <a:pPr marL="342900" indent="-342900">
              <a:buAutoNum type="arabicParenR" startAt="3"/>
            </a:pP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dirty="0" smtClean="0">
                <a:solidFill>
                  <a:schemeClr val="bg2"/>
                </a:solidFill>
              </a:rPr>
              <a:t>Мозговой отдел черепа имеет парные височные и затылочные кости</a:t>
            </a:r>
          </a:p>
          <a:p>
            <a:pPr marL="342900" indent="-342900">
              <a:buAutoNum type="arabicParenR" startAt="3"/>
            </a:pPr>
            <a:r>
              <a:rPr lang="ru-RU" sz="2400" dirty="0">
                <a:solidFill>
                  <a:schemeClr val="bg2"/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</a:rPr>
              <a:t>Мозговой отдел черепа преобладает над лицевым</a:t>
            </a:r>
          </a:p>
          <a:p>
            <a:pPr marL="342900" indent="-342900">
              <a:buAutoNum type="arabicParenR" startAt="3"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</a:rPr>
              <a:t>Поясничный позвонок более массивный по сравнению с грудным</a:t>
            </a:r>
          </a:p>
          <a:p>
            <a:pPr marL="342900" indent="-342900">
              <a:buAutoNum type="arabicParenR" startAt="3"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</a:rPr>
              <a:t>Самая маленькая косточка в скелете-стремечко</a:t>
            </a:r>
            <a:endParaRPr lang="ru-RU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548679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bg2">
                    <a:lumMod val="50000"/>
                  </a:schemeClr>
                </a:solidFill>
              </a:rPr>
              <a:t>Рефлексия</a:t>
            </a:r>
            <a:endParaRPr lang="ru-RU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032" y="1564342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/>
                </a:solidFill>
              </a:rPr>
              <a:t>1.Я молодец. Весь материал усвоил(а) на «5»</a:t>
            </a:r>
          </a:p>
          <a:p>
            <a:r>
              <a:rPr lang="ru-RU" sz="3200" dirty="0" smtClean="0">
                <a:solidFill>
                  <a:schemeClr val="bg2"/>
                </a:solidFill>
              </a:rPr>
              <a:t>2. У меня остались пробелы , которые придется восполнить при подготовке домашнего материала</a:t>
            </a:r>
          </a:p>
          <a:p>
            <a:r>
              <a:rPr lang="ru-RU" sz="3200" dirty="0" smtClean="0">
                <a:solidFill>
                  <a:schemeClr val="bg2"/>
                </a:solidFill>
              </a:rPr>
              <a:t>3. Анатомия-интересная наука </a:t>
            </a:r>
            <a:r>
              <a:rPr lang="ru-RU" sz="3200" dirty="0">
                <a:solidFill>
                  <a:schemeClr val="bg2"/>
                </a:solidFill>
              </a:rPr>
              <a:t>, на уроке</a:t>
            </a:r>
          </a:p>
          <a:p>
            <a:r>
              <a:rPr lang="ru-RU" sz="3200" dirty="0" smtClean="0">
                <a:solidFill>
                  <a:schemeClr val="bg2"/>
                </a:solidFill>
              </a:rPr>
              <a:t> мне не было скучно </a:t>
            </a:r>
          </a:p>
          <a:p>
            <a:r>
              <a:rPr lang="ru-RU" sz="3200" dirty="0" smtClean="0">
                <a:solidFill>
                  <a:schemeClr val="bg2"/>
                </a:solidFill>
              </a:rPr>
              <a:t>4.Для меня материал урока оказался трудным</a:t>
            </a:r>
          </a:p>
          <a:p>
            <a:r>
              <a:rPr lang="ru-RU" sz="3200" smtClean="0">
                <a:solidFill>
                  <a:schemeClr val="bg2"/>
                </a:solidFill>
              </a:rPr>
              <a:t>5. </a:t>
            </a:r>
            <a:r>
              <a:rPr lang="ru-RU" sz="3200" dirty="0" smtClean="0">
                <a:solidFill>
                  <a:schemeClr val="bg2"/>
                </a:solidFill>
              </a:rPr>
              <a:t>На уроке я узнал(а) для себя много нового и интересного</a:t>
            </a:r>
            <a:endParaRPr lang="ru-RU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44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4176464"/>
          </a:xfrm>
        </p:spPr>
        <p:txBody>
          <a:bodyPr>
            <a:normAutofit fontScale="90000"/>
          </a:bodyPr>
          <a:lstStyle/>
          <a:p>
            <a:r>
              <a:rPr lang="ru-RU" sz="9600" b="1" i="1" dirty="0" smtClean="0">
                <a:solidFill>
                  <a:schemeClr val="bg2">
                    <a:lumMod val="75000"/>
                  </a:schemeClr>
                </a:solidFill>
              </a:rPr>
              <a:t>Тема урока</a:t>
            </a:r>
            <a:br>
              <a:rPr lang="ru-RU" sz="96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i="1" dirty="0">
                <a:solidFill>
                  <a:srgbClr val="00B050"/>
                </a:solidFill>
              </a:rPr>
              <a:t/>
            </a:r>
            <a:br>
              <a:rPr lang="ru-RU" i="1" dirty="0">
                <a:solidFill>
                  <a:srgbClr val="00B050"/>
                </a:solidFill>
              </a:rPr>
            </a:br>
            <a:r>
              <a:rPr lang="ru-RU" sz="8000" i="1" dirty="0" smtClean="0">
                <a:solidFill>
                  <a:srgbClr val="FF0000"/>
                </a:solidFill>
              </a:rPr>
              <a:t>Скелет человека. Осевой скелет</a:t>
            </a:r>
            <a:endParaRPr lang="ru-RU" sz="8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1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Домашнее задание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1928794" y="1857364"/>
            <a:ext cx="5286412" cy="4000528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63688" y="3671754"/>
            <a:ext cx="428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          Параграф 11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428736"/>
            <a:ext cx="66437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0070C0"/>
                </a:solidFill>
              </a:rPr>
              <a:t>СПАСИБО ЗА ВНИМАНИЕ!</a:t>
            </a:r>
            <a:endParaRPr lang="ru-RU" sz="8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387587"/>
            <a:ext cx="8501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Ч</a:t>
            </a:r>
            <a:r>
              <a:rPr lang="ru-RU" sz="4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еловек </a:t>
            </a:r>
            <a:r>
              <a:rPr lang="ru-RU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приспособлен, а может быть, и приговорен природой к движению. </a:t>
            </a:r>
            <a:endParaRPr lang="ru-RU" sz="40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4" descr="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642918"/>
            <a:ext cx="2614613" cy="3581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http://im4-tub.yandex.net/i?id=89306938-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642918"/>
            <a:ext cx="1857388" cy="36433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3707904" y="551723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85728"/>
            <a:ext cx="33890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СКЕЛЕТ</a:t>
            </a:r>
            <a:r>
              <a:rPr lang="en-US" sz="6000" b="1" dirty="0" smtClean="0">
                <a:solidFill>
                  <a:srgbClr val="C00000"/>
                </a:solidFill>
              </a:rPr>
              <a:t> - </a:t>
            </a:r>
            <a:r>
              <a:rPr lang="ru-RU" sz="6000" b="1" dirty="0" smtClean="0">
                <a:solidFill>
                  <a:srgbClr val="C00000"/>
                </a:solidFill>
              </a:rPr>
              <a:t> 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7620" y="428604"/>
            <a:ext cx="421484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(от греч. </a:t>
            </a:r>
            <a:r>
              <a:rPr lang="ru-RU" sz="3600" b="1" dirty="0" err="1" smtClean="0">
                <a:solidFill>
                  <a:srgbClr val="002060"/>
                </a:solidFill>
              </a:rPr>
              <a:t>skeletos</a:t>
            </a:r>
            <a:r>
              <a:rPr lang="ru-RU" sz="3600" b="1" dirty="0" smtClean="0">
                <a:solidFill>
                  <a:srgbClr val="002060"/>
                </a:solidFill>
              </a:rPr>
              <a:t> - букв. - высохший), совокупность твердых тканей в организме животных и человека, дающих телу опору и защищающих его от механических повреждений.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6733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pic>
        <p:nvPicPr>
          <p:cNvPr id="5" name="Picture 5" descr="скелет челов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07571"/>
            <a:ext cx="3354515" cy="513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-1"/>
            <a:ext cx="3357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Скелет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4632" y="1357298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Осевой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93339" y="1383557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     Добавочный</a:t>
            </a:r>
            <a:endParaRPr lang="ru-RU" sz="48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271552" y="928670"/>
            <a:ext cx="185738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>
            <a:off x="4679157" y="954929"/>
            <a:ext cx="1678793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071538" y="2214554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1857356" y="2143116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6312" y="3000370"/>
            <a:ext cx="2077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2"/>
                </a:solidFill>
              </a:rPr>
              <a:t>Скелет головы</a:t>
            </a:r>
            <a:endParaRPr lang="ru-RU" sz="3600" b="1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5984" y="2928934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Скелет туловища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>
            <a:off x="6215868" y="257095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90825" y="2928934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Скелет конечностей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95536" y="4323811"/>
            <a:ext cx="648072" cy="689365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0" idx="2"/>
          </p:cNvCxnSpPr>
          <p:nvPr/>
        </p:nvCxnSpPr>
        <p:spPr>
          <a:xfrm>
            <a:off x="1285069" y="4200699"/>
            <a:ext cx="572287" cy="812477"/>
          </a:xfrm>
          <a:prstGeom prst="straightConnector1">
            <a:avLst/>
          </a:prstGeom>
          <a:ln w="381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3070" y="5088393"/>
            <a:ext cx="1857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Мозговой отдел</a:t>
            </a:r>
            <a:endParaRPr lang="ru-RU" sz="2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45575" y="5080800"/>
            <a:ext cx="1954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Лицевой</a:t>
            </a:r>
          </a:p>
          <a:p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отдел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2915816" y="4200699"/>
            <a:ext cx="84548" cy="159558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857620" y="4129263"/>
            <a:ext cx="357190" cy="1531985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51720" y="587163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Позвоночник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00430" y="5680017"/>
            <a:ext cx="1980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Грудная клетка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7776973" y="2188295"/>
            <a:ext cx="0" cy="2012404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364666" y="4006771"/>
            <a:ext cx="3010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       Пояса конечностей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20" grpId="0"/>
      <p:bldP spid="21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357166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Строение головы (череп)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500174"/>
            <a:ext cx="7143799" cy="4679950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3286116" y="2643182"/>
            <a:ext cx="3500462" cy="292895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86512" y="385762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Лицевой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285992"/>
            <a:ext cx="2857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Мозговой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im4-tub.yandex.net/i?id=27417810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857364"/>
            <a:ext cx="3571900" cy="32861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57720" y="285728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Теменная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3786190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Височная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285860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Лобная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752" y="4572008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Затылочная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1785918" y="785794"/>
            <a:ext cx="2928958" cy="1857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1"/>
          </p:cNvCxnSpPr>
          <p:nvPr/>
        </p:nvCxnSpPr>
        <p:spPr>
          <a:xfrm rot="10800000">
            <a:off x="2285984" y="3357562"/>
            <a:ext cx="2571768" cy="751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3214678" y="1714488"/>
            <a:ext cx="1500198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857224" y="3429000"/>
            <a:ext cx="4071966" cy="15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V="1">
            <a:off x="3178959" y="4893479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00628" y="2143116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Носовая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34" name="Прямая со стрелкой 33"/>
          <p:cNvCxnSpPr>
            <a:stCxn id="32" idx="1"/>
          </p:cNvCxnSpPr>
          <p:nvPr/>
        </p:nvCxnSpPr>
        <p:spPr>
          <a:xfrm rot="10800000" flipV="1">
            <a:off x="3929058" y="2466282"/>
            <a:ext cx="1071570" cy="9627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929190" y="5500702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Верхнечелюстная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38" name="Прямая со стрелкой 37"/>
          <p:cNvCxnSpPr>
            <a:stCxn id="36" idx="1"/>
          </p:cNvCxnSpPr>
          <p:nvPr/>
        </p:nvCxnSpPr>
        <p:spPr>
          <a:xfrm rot="10800000">
            <a:off x="3714744" y="4143381"/>
            <a:ext cx="1214446" cy="19574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42910" y="5429264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Нижнечелюстная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58214" y="17144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85720" y="50004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Череп</a:t>
            </a:r>
            <a:endParaRPr lang="ru-RU" sz="5400" b="1" dirty="0">
              <a:solidFill>
                <a:srgbClr val="C00000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 flipV="1">
            <a:off x="3214678" y="3286124"/>
            <a:ext cx="171451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00628" y="2928934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Скуловая кость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32" grpId="0"/>
      <p:bldP spid="36" grpId="0"/>
      <p:bldP spid="41" grpId="0"/>
      <p:bldP spid="4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Скелет туловища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29698" name="Picture 2" descr="http://im4-tub.yandex.net/i?id=72925613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3571900" cy="507209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71736" y="1357298"/>
            <a:ext cx="2214578" cy="50720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500298" y="1357298"/>
            <a:ext cx="714380" cy="1071570"/>
          </a:xfrm>
          <a:prstGeom prst="rightBrac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2571736" y="2428868"/>
            <a:ext cx="571504" cy="207170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571736" y="4500570"/>
            <a:ext cx="500066" cy="100013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571736" y="5500702"/>
            <a:ext cx="428628" cy="50006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2571736" y="6000768"/>
            <a:ext cx="357190" cy="357190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500562" y="157161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Шейный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0562" y="2786058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Грудной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85762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Поясничный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3438" y="507207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Крестцовый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3438" y="5929330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Копчиковый отдел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929586" y="2500306"/>
            <a:ext cx="785818" cy="6429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929586" y="1428736"/>
            <a:ext cx="785818" cy="6429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929586" y="3857628"/>
            <a:ext cx="785818" cy="6429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929586" y="5000636"/>
            <a:ext cx="785818" cy="6429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929586" y="5929330"/>
            <a:ext cx="785818" cy="6429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072462" y="142873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7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24" y="257174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43900" y="392906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72462" y="507207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29586" y="600076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4-5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лордоз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5FAF4"/>
              </a:clrFrom>
              <a:clrTo>
                <a:srgbClr val="F5FAF4">
                  <a:alpha val="0"/>
                </a:srgbClr>
              </a:clrTo>
            </a:clrChange>
            <a:lum bright="-12000" contrast="24000"/>
          </a:blip>
          <a:srcRect l="27170" r="35834"/>
          <a:stretch>
            <a:fillRect/>
          </a:stretch>
        </p:blipFill>
        <p:spPr bwMode="auto">
          <a:xfrm>
            <a:off x="3143240" y="931732"/>
            <a:ext cx="3143272" cy="56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00100" y="285728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Изгибы позвоночника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1142984"/>
            <a:ext cx="3357586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2428868"/>
            <a:ext cx="3429024" cy="64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43042" y="1214422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Шейный лордоз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250030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Грудной кифоз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4572008"/>
            <a:ext cx="3071834" cy="7143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14480" y="471488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Поясничный лордоз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43042" y="5643578"/>
            <a:ext cx="3143272" cy="7143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42976" y="5715016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          Крестцовый кифоз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463</Words>
  <Application>Microsoft Office PowerPoint</Application>
  <PresentationFormat>Экран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 Надо учиться не для того , чтобы быть ученым ,а только для того ,чтобы научиться жить лучше  </vt:lpstr>
      <vt:lpstr>Тема урока  Скелет человека. Осевой скелет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БИОНИКА - ТЕХНИКА ЖИВЫХ ОРГАНИЗМОВ  </vt:lpstr>
      <vt:lpstr>Хрустальный дворец</vt:lpstr>
      <vt:lpstr>Кости человека обладают большой прочностью </vt:lpstr>
      <vt:lpstr>Эйфелева башня и берцовая кость</vt:lpstr>
      <vt:lpstr>Различные типы суставов и подшипников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87</cp:revision>
  <dcterms:modified xsi:type="dcterms:W3CDTF">2014-10-13T18:46:55Z</dcterms:modified>
</cp:coreProperties>
</file>